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9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3A3A"/>
    <a:srgbClr val="6C9200"/>
    <a:srgbClr val="D9D9D9"/>
    <a:srgbClr val="003399"/>
    <a:srgbClr val="CC3300"/>
    <a:srgbClr val="1B72D1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35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03864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2386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63756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30674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0469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61460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96845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29203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328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3077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6895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4">
            <a:extLst>
              <a:ext uri="{FF2B5EF4-FFF2-40B4-BE49-F238E27FC236}">
                <a16:creationId xmlns:a16="http://schemas.microsoft.com/office/drawing/2014/main" id="{11A12D1A-1D59-2E4C-B098-23B9816308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63850"/>
            <a:ext cx="91440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200" b="1">
                <a:solidFill>
                  <a:srgbClr val="CC3300"/>
                </a:solidFill>
                <a:latin typeface="Trebuchet MS" panose="020B0603020202020204" pitchFamily="34" charset="0"/>
              </a:rPr>
              <a:t>VisaPro Services Pvt. Ltd.</a:t>
            </a:r>
            <a:endParaRPr lang="en-US" altLang="en-US" sz="420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>
            <a:extLst>
              <a:ext uri="{FF2B5EF4-FFF2-40B4-BE49-F238E27FC236}">
                <a16:creationId xmlns:a16="http://schemas.microsoft.com/office/drawing/2014/main" id="{51ACCCF5-8F55-5E56-8417-C373205DF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505200"/>
            <a:ext cx="8763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400" b="1">
                <a:solidFill>
                  <a:srgbClr val="CC3300"/>
                </a:solidFill>
                <a:latin typeface="Trebuchet MS" panose="020B0603020202020204" pitchFamily="34" charset="0"/>
              </a:rPr>
              <a:t>Best Place for the Best People to work.</a:t>
            </a:r>
          </a:p>
        </p:txBody>
      </p:sp>
      <p:pic>
        <p:nvPicPr>
          <p:cNvPr id="10243" name="Picture 5" descr="12">
            <a:extLst>
              <a:ext uri="{FF2B5EF4-FFF2-40B4-BE49-F238E27FC236}">
                <a16:creationId xmlns:a16="http://schemas.microsoft.com/office/drawing/2014/main" id="{8F28A150-360E-EC4A-917D-E252FE5448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438400"/>
            <a:ext cx="269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Rectangle 6">
            <a:extLst>
              <a:ext uri="{FF2B5EF4-FFF2-40B4-BE49-F238E27FC236}">
                <a16:creationId xmlns:a16="http://schemas.microsoft.com/office/drawing/2014/main" id="{613EC07A-C164-CC0E-A58B-B802DEC94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828800"/>
            <a:ext cx="8458200" cy="2438400"/>
          </a:xfrm>
          <a:prstGeom prst="rect">
            <a:avLst/>
          </a:prstGeom>
          <a:noFill/>
          <a:ln w="9525">
            <a:solidFill>
              <a:srgbClr val="D9D9D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5" name="Text Box 7">
            <a:extLst>
              <a:ext uri="{FF2B5EF4-FFF2-40B4-BE49-F238E27FC236}">
                <a16:creationId xmlns:a16="http://schemas.microsoft.com/office/drawing/2014/main" id="{C7A0A85F-5907-C328-64A4-E98747971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495800"/>
            <a:ext cx="8686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spcAft>
                <a:spcPct val="50000"/>
              </a:spcAft>
            </a:pPr>
            <a:r>
              <a:rPr lang="en-US" altLang="en-US" sz="2400" b="1">
                <a:latin typeface="Trebuchet MS" panose="020B0603020202020204" pitchFamily="34" charset="0"/>
              </a:rPr>
              <a:t>Email:</a:t>
            </a:r>
            <a:r>
              <a:rPr lang="en-US" altLang="en-US" sz="2400">
                <a:latin typeface="Trebuchet MS" panose="020B0603020202020204" pitchFamily="34" charset="0"/>
              </a:rPr>
              <a:t> </a:t>
            </a:r>
            <a:r>
              <a:rPr lang="en-US" altLang="en-US" sz="2400">
                <a:solidFill>
                  <a:srgbClr val="1B72D1"/>
                </a:solidFill>
                <a:latin typeface="Trebuchet MS" panose="020B0603020202020204" pitchFamily="34" charset="0"/>
              </a:rPr>
              <a:t>indiahr@VisaPro.com                </a:t>
            </a:r>
            <a:br>
              <a:rPr lang="en-US" altLang="en-US" sz="2400">
                <a:latin typeface="Trebuchet MS" panose="020B0603020202020204" pitchFamily="34" charset="0"/>
              </a:rPr>
            </a:br>
            <a:endParaRPr lang="en-US" altLang="en-US" sz="240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6">
            <a:extLst>
              <a:ext uri="{FF2B5EF4-FFF2-40B4-BE49-F238E27FC236}">
                <a16:creationId xmlns:a16="http://schemas.microsoft.com/office/drawing/2014/main" id="{FF7DDC44-120A-FB45-1A7B-AED07525E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57200"/>
            <a:ext cx="8686800" cy="398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0238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16088" indent="-338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spcAft>
                <a:spcPct val="50000"/>
              </a:spcAft>
            </a:pPr>
            <a: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  <a:t>THE COMPANY</a:t>
            </a:r>
            <a:b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</a:br>
            <a:endParaRPr lang="en-US" altLang="en-US" sz="2000">
              <a:latin typeface="Trebuchet MS" panose="020B0603020202020204" pitchFamily="34" charset="0"/>
            </a:endParaRPr>
          </a:p>
          <a:p>
            <a:pPr eaLnBrk="1" hangingPunct="1">
              <a:spcBef>
                <a:spcPct val="20000"/>
              </a:spcBef>
              <a:spcAft>
                <a:spcPct val="50000"/>
              </a:spcAft>
            </a:pPr>
            <a:r>
              <a:rPr lang="fr-FR" altLang="en-US" sz="3200">
                <a:solidFill>
                  <a:srgbClr val="003399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VisaPro Immigration Services LLC, USA</a:t>
            </a:r>
            <a:endParaRPr lang="en-US" altLang="en-US" sz="3200">
              <a:solidFill>
                <a:srgbClr val="003399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US based immigration law firm</a:t>
            </a:r>
            <a:br>
              <a:rPr lang="en-US" altLang="en-US" sz="2400">
                <a:latin typeface="Trebuchet MS" panose="020B0603020202020204" pitchFamily="34" charset="0"/>
              </a:rPr>
            </a:br>
            <a:endParaRPr lang="en-US" altLang="en-US" sz="2000">
              <a:latin typeface="Trebuchet MS" panose="020B0603020202020204" pitchFamily="34" charset="0"/>
            </a:endParaRP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Offices in US and India</a:t>
            </a:r>
          </a:p>
          <a:p>
            <a:pPr lvl="2" eaLnBrk="1" hangingPunct="1">
              <a:spcBef>
                <a:spcPct val="20000"/>
              </a:spcBef>
            </a:pPr>
            <a:endParaRPr lang="en-US" altLang="en-US" sz="2400">
              <a:latin typeface="Trebuchet MS" panose="020B0603020202020204" pitchFamily="34" charset="0"/>
            </a:endParaRPr>
          </a:p>
          <a:p>
            <a:pPr eaLnBrk="1" hangingPunct="1">
              <a:spcBef>
                <a:spcPct val="20000"/>
              </a:spcBef>
            </a:pPr>
            <a:endParaRPr lang="en-US" altLang="en-US" sz="240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>
            <a:extLst>
              <a:ext uri="{FF2B5EF4-FFF2-40B4-BE49-F238E27FC236}">
                <a16:creationId xmlns:a16="http://schemas.microsoft.com/office/drawing/2014/main" id="{CA6E576A-FD9B-08A5-C2DA-89228F93E1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57200"/>
            <a:ext cx="8686800" cy="515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0238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16088" indent="-338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spcAft>
                <a:spcPct val="50000"/>
              </a:spcAft>
            </a:pPr>
            <a: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  <a:t>THE COMPANY</a:t>
            </a:r>
            <a:b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</a:br>
            <a:endParaRPr lang="en-US" altLang="en-US" sz="2000">
              <a:latin typeface="Trebuchet MS" panose="020B0603020202020204" pitchFamily="34" charset="0"/>
            </a:endParaRPr>
          </a:p>
          <a:p>
            <a:pPr eaLnBrk="1" hangingPunct="1">
              <a:spcBef>
                <a:spcPct val="20000"/>
              </a:spcBef>
              <a:spcAft>
                <a:spcPct val="50000"/>
              </a:spcAft>
            </a:pPr>
            <a:r>
              <a:rPr lang="fr-FR" altLang="en-US" sz="3200">
                <a:solidFill>
                  <a:srgbClr val="003399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VisaPro </a:t>
            </a:r>
            <a:r>
              <a:rPr lang="en-US" altLang="en-US" sz="3200">
                <a:solidFill>
                  <a:srgbClr val="003399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Services Pvt. Ltd., India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First and most comprehensive online immigration service provider in India</a:t>
            </a:r>
            <a:r>
              <a:rPr lang="en-US" altLang="en-US"/>
              <a:t> </a:t>
            </a:r>
            <a:br>
              <a:rPr lang="en-US" altLang="en-US" sz="2400">
                <a:latin typeface="Trebuchet MS" panose="020B0603020202020204" pitchFamily="34" charset="0"/>
              </a:rPr>
            </a:br>
            <a:endParaRPr lang="en-US" altLang="en-US" sz="2000">
              <a:latin typeface="Trebuchet MS" panose="020B0603020202020204" pitchFamily="34" charset="0"/>
            </a:endParaRP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Provide over 125 Immigration services to corporate and individual clients</a:t>
            </a:r>
          </a:p>
          <a:p>
            <a:pPr lvl="1" eaLnBrk="1" hangingPunct="1">
              <a:spcBef>
                <a:spcPct val="20000"/>
              </a:spcBef>
            </a:pPr>
            <a:endParaRPr lang="en-US" altLang="en-US" sz="2400">
              <a:latin typeface="Trebuchet MS" panose="020B0603020202020204" pitchFamily="34" charset="0"/>
            </a:endParaRPr>
          </a:p>
          <a:p>
            <a:pPr lvl="2" eaLnBrk="1" hangingPunct="1">
              <a:spcBef>
                <a:spcPct val="20000"/>
              </a:spcBef>
            </a:pPr>
            <a:endParaRPr lang="en-US" altLang="en-US" sz="2400">
              <a:latin typeface="Trebuchet MS" panose="020B0603020202020204" pitchFamily="34" charset="0"/>
            </a:endParaRPr>
          </a:p>
          <a:p>
            <a:pPr eaLnBrk="1" hangingPunct="1">
              <a:spcBef>
                <a:spcPct val="20000"/>
              </a:spcBef>
            </a:pPr>
            <a:endParaRPr lang="en-US" altLang="en-US" sz="240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>
            <a:extLst>
              <a:ext uri="{FF2B5EF4-FFF2-40B4-BE49-F238E27FC236}">
                <a16:creationId xmlns:a16="http://schemas.microsoft.com/office/drawing/2014/main" id="{EB74AE08-8B55-2A7B-6AA2-5C8EE4DBD9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57200"/>
            <a:ext cx="8686800" cy="448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0238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16088" indent="-338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spcAft>
                <a:spcPct val="50000"/>
              </a:spcAft>
            </a:pPr>
            <a: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  <a:t>THE DIFFERENCE</a:t>
            </a:r>
            <a:b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</a:br>
            <a:endParaRPr lang="en-US" altLang="en-US" sz="2000">
              <a:latin typeface="Trebuchet MS" panose="020B0603020202020204" pitchFamily="34" charset="0"/>
            </a:endParaRPr>
          </a:p>
          <a:p>
            <a:pPr eaLnBrk="1" hangingPunct="1">
              <a:spcBef>
                <a:spcPct val="20000"/>
              </a:spcBef>
              <a:spcAft>
                <a:spcPct val="50000"/>
              </a:spcAft>
            </a:pPr>
            <a:r>
              <a:rPr lang="fr-FR" altLang="en-US" sz="3200">
                <a:solidFill>
                  <a:srgbClr val="003399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Blend of two cultures</a:t>
            </a:r>
            <a:endParaRPr lang="en-US" altLang="en-US" sz="3200">
              <a:solidFill>
                <a:srgbClr val="003399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Corporate Culture</a:t>
            </a:r>
            <a:br>
              <a:rPr lang="en-US" altLang="en-US" sz="2400">
                <a:latin typeface="Trebuchet MS" panose="020B0603020202020204" pitchFamily="34" charset="0"/>
              </a:rPr>
            </a:br>
            <a:endParaRPr lang="en-US" altLang="en-US" sz="2400">
              <a:latin typeface="Trebuchet MS" panose="020B0603020202020204" pitchFamily="34" charset="0"/>
            </a:endParaRP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Law Firm Exposure</a:t>
            </a:r>
          </a:p>
          <a:p>
            <a:pPr lvl="1" eaLnBrk="1" hangingPunct="1">
              <a:spcBef>
                <a:spcPct val="20000"/>
              </a:spcBef>
            </a:pPr>
            <a:endParaRPr lang="en-US" altLang="en-US" sz="2400">
              <a:latin typeface="Trebuchet MS" panose="020B0603020202020204" pitchFamily="34" charset="0"/>
            </a:endParaRPr>
          </a:p>
          <a:p>
            <a:pPr lvl="2" eaLnBrk="1" hangingPunct="1">
              <a:spcBef>
                <a:spcPct val="20000"/>
              </a:spcBef>
            </a:pPr>
            <a:endParaRPr lang="en-US" altLang="en-US" sz="2400">
              <a:latin typeface="Trebuchet MS" panose="020B0603020202020204" pitchFamily="34" charset="0"/>
            </a:endParaRPr>
          </a:p>
          <a:p>
            <a:pPr eaLnBrk="1" hangingPunct="1">
              <a:spcBef>
                <a:spcPct val="20000"/>
              </a:spcBef>
            </a:pPr>
            <a:endParaRPr lang="en-US" altLang="en-US" sz="240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9C73CC87-9217-3DB1-2392-5D59F63B63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57200"/>
            <a:ext cx="8686800" cy="492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0238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16088" indent="-3381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spcAft>
                <a:spcPct val="50000"/>
              </a:spcAft>
            </a:pPr>
            <a: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  <a:t>THE DIFFERENCE</a:t>
            </a:r>
            <a:b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</a:br>
            <a:endParaRPr lang="en-US" altLang="en-US" sz="2000">
              <a:latin typeface="Trebuchet MS" panose="020B0603020202020204" pitchFamily="34" charset="0"/>
            </a:endParaRPr>
          </a:p>
          <a:p>
            <a:pPr eaLnBrk="1" hangingPunct="1">
              <a:spcBef>
                <a:spcPct val="20000"/>
              </a:spcBef>
              <a:spcAft>
                <a:spcPct val="50000"/>
              </a:spcAft>
            </a:pPr>
            <a:r>
              <a:rPr lang="fr-FR" altLang="en-US" sz="3200">
                <a:solidFill>
                  <a:srgbClr val="003399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International Law – A two-edged sword</a:t>
            </a:r>
            <a:endParaRPr lang="en-US" altLang="en-US" sz="3200">
              <a:solidFill>
                <a:srgbClr val="003399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New learning in a challenging field of law. </a:t>
            </a:r>
            <a:br>
              <a:rPr lang="en-US" altLang="en-US" sz="2400">
                <a:latin typeface="Trebuchet MS" panose="020B0603020202020204" pitchFamily="34" charset="0"/>
              </a:rPr>
            </a:br>
            <a:endParaRPr lang="en-US" altLang="en-US" sz="2400">
              <a:latin typeface="Trebuchet MS" panose="020B0603020202020204" pitchFamily="34" charset="0"/>
            </a:endParaRP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Application of law in a totally new area</a:t>
            </a:r>
          </a:p>
          <a:p>
            <a:pPr lvl="1" eaLnBrk="1" hangingPunct="1">
              <a:spcBef>
                <a:spcPct val="20000"/>
              </a:spcBef>
            </a:pPr>
            <a:endParaRPr lang="en-US" altLang="en-US" sz="2400">
              <a:latin typeface="Trebuchet MS" panose="020B0603020202020204" pitchFamily="34" charset="0"/>
            </a:endParaRPr>
          </a:p>
          <a:p>
            <a:pPr lvl="1" eaLnBrk="1" hangingPunct="1">
              <a:spcBef>
                <a:spcPct val="20000"/>
              </a:spcBef>
            </a:pPr>
            <a:endParaRPr lang="en-US" altLang="en-US" sz="2400">
              <a:latin typeface="Trebuchet MS" panose="020B0603020202020204" pitchFamily="34" charset="0"/>
            </a:endParaRPr>
          </a:p>
          <a:p>
            <a:pPr lvl="2" eaLnBrk="1" hangingPunct="1">
              <a:spcBef>
                <a:spcPct val="20000"/>
              </a:spcBef>
            </a:pPr>
            <a:endParaRPr lang="en-US" altLang="en-US" sz="2400">
              <a:latin typeface="Trebuchet MS" panose="020B0603020202020204" pitchFamily="34" charset="0"/>
            </a:endParaRPr>
          </a:p>
          <a:p>
            <a:pPr eaLnBrk="1" hangingPunct="1">
              <a:spcBef>
                <a:spcPct val="20000"/>
              </a:spcBef>
            </a:pPr>
            <a:endParaRPr lang="en-US" altLang="en-US" sz="240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C0E7EA69-BC7D-CCFA-A7F7-D50555CEF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57200"/>
            <a:ext cx="8686800" cy="587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0238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spcAft>
                <a:spcPct val="50000"/>
              </a:spcAft>
            </a:pPr>
            <a: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  <a:t>THE REWARDS</a:t>
            </a:r>
            <a:b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</a:br>
            <a:endParaRPr lang="en-US" altLang="en-US" sz="2000">
              <a:latin typeface="Trebuchet MS" panose="020B0603020202020204" pitchFamily="34" charset="0"/>
            </a:endParaRPr>
          </a:p>
          <a:p>
            <a:pPr eaLnBrk="1" hangingPunct="1">
              <a:spcBef>
                <a:spcPct val="20000"/>
              </a:spcBef>
              <a:spcAft>
                <a:spcPct val="50000"/>
              </a:spcAft>
            </a:pPr>
            <a:r>
              <a:rPr lang="fr-FR" altLang="en-US" sz="3200">
                <a:solidFill>
                  <a:srgbClr val="003399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What you get:</a:t>
            </a:r>
            <a:endParaRPr lang="en-US" altLang="en-US" sz="3200">
              <a:solidFill>
                <a:srgbClr val="003399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Excellent training and support while working in a team environment</a:t>
            </a:r>
            <a:br>
              <a:rPr lang="en-US" altLang="en-US" sz="2400">
                <a:latin typeface="Trebuchet MS" panose="020B0603020202020204" pitchFamily="34" charset="0"/>
              </a:rPr>
            </a:br>
            <a:endParaRPr lang="en-US" altLang="en-US" sz="2400">
              <a:latin typeface="Trebuchet MS" panose="020B0603020202020204" pitchFamily="34" charset="0"/>
            </a:endParaRP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Excellent opportunity where you are rewarded for your successes </a:t>
            </a:r>
            <a:br>
              <a:rPr lang="en-US" altLang="en-US" sz="2400">
                <a:latin typeface="Trebuchet MS" panose="020B0603020202020204" pitchFamily="34" charset="0"/>
              </a:rPr>
            </a:br>
            <a:endParaRPr lang="en-US" altLang="en-US" sz="2400">
              <a:latin typeface="Trebuchet MS" panose="020B0603020202020204" pitchFamily="34" charset="0"/>
            </a:endParaRP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Unique, upbeat and progressive culture where you control your financial future</a:t>
            </a:r>
            <a:br>
              <a:rPr lang="en-US" altLang="en-US" sz="2400">
                <a:latin typeface="Trebuchet MS" panose="020B0603020202020204" pitchFamily="34" charset="0"/>
              </a:rPr>
            </a:br>
            <a:endParaRPr lang="en-US" altLang="en-US" sz="2400">
              <a:latin typeface="Trebuchet MS" panose="020B0603020202020204" pitchFamily="34" charset="0"/>
            </a:endParaRP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endParaRPr lang="en-US" altLang="en-US" sz="240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52E157AE-F8E2-E474-B421-3CB56BC03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57200"/>
            <a:ext cx="8686800" cy="514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0238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spcAft>
                <a:spcPct val="50000"/>
              </a:spcAft>
            </a:pPr>
            <a: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  <a:t>THE EARNINGS</a:t>
            </a:r>
            <a:b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</a:br>
            <a:endParaRPr lang="en-US" altLang="en-US" sz="2000">
              <a:latin typeface="Trebuchet MS" panose="020B0603020202020204" pitchFamily="34" charset="0"/>
            </a:endParaRPr>
          </a:p>
          <a:p>
            <a:pPr eaLnBrk="1" hangingPunct="1">
              <a:spcBef>
                <a:spcPct val="20000"/>
              </a:spcBef>
              <a:spcAft>
                <a:spcPct val="50000"/>
              </a:spcAft>
            </a:pPr>
            <a:r>
              <a:rPr lang="en-US" altLang="en-US" sz="3200">
                <a:solidFill>
                  <a:srgbClr val="003399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We let you decide what you earn: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Where you start depends upon your skills and ability</a:t>
            </a:r>
          </a:p>
          <a:p>
            <a:pPr lvl="1" eaLnBrk="1" hangingPunct="1">
              <a:spcBef>
                <a:spcPct val="20000"/>
              </a:spcBef>
            </a:pPr>
            <a:endParaRPr lang="en-US" altLang="en-US" sz="2400">
              <a:latin typeface="Trebuchet MS" panose="020B0603020202020204" pitchFamily="34" charset="0"/>
            </a:endParaRP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No upper limits for people with the requisite passion and skills</a:t>
            </a:r>
            <a:br>
              <a:rPr lang="en-US" altLang="en-US" sz="2400">
                <a:latin typeface="Trebuchet MS" panose="020B0603020202020204" pitchFamily="34" charset="0"/>
              </a:rPr>
            </a:br>
            <a:endParaRPr lang="en-US" altLang="en-US" sz="2400">
              <a:latin typeface="Trebuchet MS" panose="020B0603020202020204" pitchFamily="34" charset="0"/>
            </a:endParaRP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Within 3-4 years you earn what others consider as the lifetime maximum in the industry</a:t>
            </a:r>
            <a:br>
              <a:rPr lang="en-US" altLang="en-US" sz="2400">
                <a:latin typeface="Trebuchet MS" panose="020B0603020202020204" pitchFamily="34" charset="0"/>
              </a:rPr>
            </a:br>
            <a:endParaRPr lang="en-US" altLang="en-US" sz="240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8947D961-5C01-C99A-993D-F1409CE347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57200"/>
            <a:ext cx="8686800" cy="586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0238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spcAft>
                <a:spcPct val="50000"/>
              </a:spcAft>
            </a:pPr>
            <a: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  <a:t>THE JOB: Legal Advisor</a:t>
            </a:r>
            <a:b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</a:br>
            <a:endParaRPr lang="en-US" altLang="en-US" sz="2000">
              <a:latin typeface="Trebuchet MS" panose="020B0603020202020204" pitchFamily="34" charset="0"/>
            </a:endParaRPr>
          </a:p>
          <a:p>
            <a:pPr eaLnBrk="1" hangingPunct="1">
              <a:spcBef>
                <a:spcPct val="20000"/>
              </a:spcBef>
              <a:spcAft>
                <a:spcPct val="50000"/>
              </a:spcAft>
            </a:pPr>
            <a:r>
              <a:rPr lang="en-US" altLang="en-US" sz="3200">
                <a:solidFill>
                  <a:srgbClr val="003399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VisaPro’s Immigration Legal Advisors will: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100">
                <a:latin typeface="Trebuchet MS" panose="020B0603020202020204" pitchFamily="34" charset="0"/>
              </a:rPr>
              <a:t>Help our clients with their employment based U.S. immigration matters (E-2, H-1B, H-3, L-1, O-1, P-1, P-3, Green Card, etc.)</a:t>
            </a:r>
          </a:p>
          <a:p>
            <a:pPr lvl="1" eaLnBrk="1" hangingPunct="1">
              <a:spcBef>
                <a:spcPct val="20000"/>
              </a:spcBef>
            </a:pPr>
            <a:endParaRPr lang="en-US" altLang="en-US" sz="2100">
              <a:latin typeface="Trebuchet MS" panose="020B0603020202020204" pitchFamily="34" charset="0"/>
            </a:endParaRP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100">
                <a:latin typeface="Trebuchet MS" panose="020B0603020202020204" pitchFamily="34" charset="0"/>
              </a:rPr>
              <a:t>Offer assistance to corporate, non-profit, professional and individual clients</a:t>
            </a:r>
            <a:br>
              <a:rPr lang="en-US" altLang="en-US" sz="2100">
                <a:latin typeface="Trebuchet MS" panose="020B0603020202020204" pitchFamily="34" charset="0"/>
              </a:rPr>
            </a:br>
            <a:endParaRPr lang="en-US" altLang="en-US" sz="2100">
              <a:latin typeface="Trebuchet MS" panose="020B0603020202020204" pitchFamily="34" charset="0"/>
            </a:endParaRP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100">
                <a:latin typeface="Trebuchet MS" panose="020B0603020202020204" pitchFamily="34" charset="0"/>
              </a:rPr>
              <a:t>Interact with lawyers across our global offices</a:t>
            </a:r>
            <a:br>
              <a:rPr lang="en-US" altLang="en-US" sz="2100">
                <a:latin typeface="Trebuchet MS" panose="020B0603020202020204" pitchFamily="34" charset="0"/>
              </a:rPr>
            </a:br>
            <a:endParaRPr lang="en-US" altLang="en-US" sz="2100">
              <a:latin typeface="Trebuchet MS" panose="020B0603020202020204" pitchFamily="34" charset="0"/>
            </a:endParaRP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100">
                <a:latin typeface="Trebuchet MS" panose="020B0603020202020204" pitchFamily="34" charset="0"/>
              </a:rPr>
              <a:t>Perform research and analysis from varied sources for special projects</a:t>
            </a:r>
            <a:br>
              <a:rPr lang="en-US" altLang="en-US" sz="2400">
                <a:latin typeface="Trebuchet MS" panose="020B0603020202020204" pitchFamily="34" charset="0"/>
              </a:rPr>
            </a:br>
            <a:endParaRPr lang="en-US" altLang="en-US" sz="240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0B5550DB-A8AE-7F1D-0420-02A04DB36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57200"/>
            <a:ext cx="8686800" cy="545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0238" indent="-2301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spcAft>
                <a:spcPct val="50000"/>
              </a:spcAft>
            </a:pPr>
            <a:r>
              <a:rPr lang="en-US" altLang="en-US" sz="3600">
                <a:solidFill>
                  <a:srgbClr val="CC3300"/>
                </a:solidFill>
                <a:latin typeface="Trebuchet MS" panose="020B0603020202020204" pitchFamily="34" charset="0"/>
              </a:rPr>
              <a:t>THE CANDIDATE PROFILE</a:t>
            </a:r>
            <a:endParaRPr lang="en-US" altLang="en-US" sz="2000">
              <a:latin typeface="Trebuchet MS" panose="020B0603020202020204" pitchFamily="34" charset="0"/>
            </a:endParaRPr>
          </a:p>
          <a:p>
            <a:pPr eaLnBrk="1" hangingPunct="1">
              <a:spcBef>
                <a:spcPct val="20000"/>
              </a:spcBef>
              <a:spcAft>
                <a:spcPct val="50000"/>
              </a:spcAft>
            </a:pPr>
            <a:r>
              <a:rPr lang="en-US" altLang="en-US" sz="3200">
                <a:solidFill>
                  <a:srgbClr val="003399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The ideal candidate should: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Have practical experience of 1-3 years in any legal area</a:t>
            </a:r>
          </a:p>
          <a:p>
            <a:pPr lvl="1" eaLnBrk="1" hangingPunct="1">
              <a:spcBef>
                <a:spcPct val="20000"/>
              </a:spcBef>
            </a:pPr>
            <a:endParaRPr lang="en-US" altLang="en-US" sz="2400">
              <a:latin typeface="Trebuchet MS" panose="020B0603020202020204" pitchFamily="34" charset="0"/>
            </a:endParaRP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Be willing to learn legal procedures of other countries</a:t>
            </a:r>
            <a:br>
              <a:rPr lang="en-US" altLang="en-US" sz="2400">
                <a:latin typeface="Trebuchet MS" panose="020B0603020202020204" pitchFamily="34" charset="0"/>
              </a:rPr>
            </a:br>
            <a:endParaRPr lang="en-US" altLang="en-US" sz="2400">
              <a:latin typeface="Trebuchet MS" panose="020B0603020202020204" pitchFamily="34" charset="0"/>
            </a:endParaRP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Be aggressive, and able to handle responsibility</a:t>
            </a:r>
            <a:br>
              <a:rPr lang="en-US" altLang="en-US" sz="2400">
                <a:latin typeface="Trebuchet MS" panose="020B0603020202020204" pitchFamily="34" charset="0"/>
              </a:rPr>
            </a:br>
            <a:endParaRPr lang="en-US" altLang="en-US" sz="2400">
              <a:latin typeface="Trebuchet MS" panose="020B0603020202020204" pitchFamily="34" charset="0"/>
            </a:endParaRP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rebuchet MS" panose="020B0603020202020204" pitchFamily="34" charset="0"/>
              </a:rPr>
              <a:t>Have excellent writing skills and utmost attention to detail</a:t>
            </a:r>
            <a:br>
              <a:rPr lang="en-US" altLang="en-US" sz="2400">
                <a:latin typeface="Trebuchet MS" panose="020B0603020202020204" pitchFamily="34" charset="0"/>
              </a:rPr>
            </a:br>
            <a:endParaRPr lang="en-US" altLang="en-US" sz="2400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326</Words>
  <Application>Microsoft Office PowerPoint</Application>
  <PresentationFormat>On-screen Show (4:3)</PresentationFormat>
  <Paragraphs>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VisaPro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chiru</dc:creator>
  <cp:lastModifiedBy>administrator@VPINDIA.COM</cp:lastModifiedBy>
  <cp:revision>33</cp:revision>
  <dcterms:created xsi:type="dcterms:W3CDTF">2004-12-06T16:51:18Z</dcterms:created>
  <dcterms:modified xsi:type="dcterms:W3CDTF">2024-08-31T17:25:27Z</dcterms:modified>
</cp:coreProperties>
</file>